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2" r:id="rId2"/>
  </p:sldMasterIdLst>
  <p:notesMasterIdLst>
    <p:notesMasterId r:id="rId19"/>
  </p:notesMasterIdLst>
  <p:sldIdLst>
    <p:sldId id="256" r:id="rId3"/>
    <p:sldId id="275" r:id="rId4"/>
    <p:sldId id="312" r:id="rId5"/>
    <p:sldId id="273" r:id="rId6"/>
    <p:sldId id="305" r:id="rId7"/>
    <p:sldId id="306" r:id="rId8"/>
    <p:sldId id="285" r:id="rId9"/>
    <p:sldId id="307" r:id="rId10"/>
    <p:sldId id="308" r:id="rId11"/>
    <p:sldId id="309" r:id="rId12"/>
    <p:sldId id="283" r:id="rId13"/>
    <p:sldId id="310" r:id="rId14"/>
    <p:sldId id="276" r:id="rId15"/>
    <p:sldId id="311" r:id="rId16"/>
    <p:sldId id="277" r:id="rId17"/>
    <p:sldId id="28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C50"/>
    <a:srgbClr val="EF5350"/>
    <a:srgbClr val="CAD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5" autoAdjust="0"/>
    <p:restoredTop sz="95714"/>
  </p:normalViewPr>
  <p:slideViewPr>
    <p:cSldViewPr snapToGrid="0" showGuides="1">
      <p:cViewPr varScale="1">
        <p:scale>
          <a:sx n="52" d="100"/>
          <a:sy n="52" d="100"/>
        </p:scale>
        <p:origin x="1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7D56A-C7F4-4C76-A882-5BDCEC74F80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BD595-1FE1-406D-92DE-A0ABBB21A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68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91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448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565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51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225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283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63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0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463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11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9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88C9A-7811-4AA2-844E-962283B8D2E4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9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jpg"/><Relationship Id="rId5" Type="http://schemas.openxmlformats.org/officeDocument/2006/relationships/tags" Target="../tags/tag5.xml"/><Relationship Id="rId10" Type="http://schemas.openxmlformats.org/officeDocument/2006/relationships/image" Target="../media/image2.jpg"/><Relationship Id="rId4" Type="http://schemas.openxmlformats.org/officeDocument/2006/relationships/tags" Target="../tags/tag4.xml"/><Relationship Id="rId9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4.jp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3.jpg"/><Relationship Id="rId5" Type="http://schemas.openxmlformats.org/officeDocument/2006/relationships/tags" Target="../tags/tag12.xml"/><Relationship Id="rId10" Type="http://schemas.openxmlformats.org/officeDocument/2006/relationships/image" Target="../media/image2.jpg"/><Relationship Id="rId4" Type="http://schemas.openxmlformats.org/officeDocument/2006/relationships/tags" Target="../tags/tag11.xml"/><Relationship Id="rId9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7.xml"/><Relationship Id="rId7" Type="http://schemas.openxmlformats.org/officeDocument/2006/relationships/image" Target="../media/image6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rot="5400000" flipV="1">
            <a:off x="6815580" y="0"/>
            <a:ext cx="5376420" cy="5376420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0" y="3337088"/>
            <a:ext cx="4213781" cy="3520911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 flipV="1">
            <a:off x="9248502" y="0"/>
            <a:ext cx="2943498" cy="2943498"/>
          </a:xfrm>
          <a:prstGeom prst="rtTriangle">
            <a:avLst/>
          </a:prstGeom>
          <a:solidFill>
            <a:srgbClr val="CAD0D8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98338" y="1955356"/>
            <a:ext cx="5592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+mn-ea"/>
                <a:sym typeface="+mn-lt"/>
              </a:rPr>
              <a:t>第二</a:t>
            </a:r>
            <a:r>
              <a:rPr lang="zh-TW" altLang="en-US" sz="5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組</a:t>
            </a:r>
            <a:endParaRPr lang="en-US" altLang="zh-TW" sz="5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/>
            <a:r>
              <a:rPr lang="en-US" altLang="zh-TW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POS</a:t>
            </a:r>
            <a:r>
              <a:rPr lang="zh-TW" altLang="en-US" sz="5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系統</a:t>
            </a:r>
            <a:endParaRPr lang="zh-TW" altLang="en-US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4902232" y="3855299"/>
            <a:ext cx="2184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英文四 陳叔孟 </a:t>
            </a: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巨資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四 陳昱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昇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巨資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二 黃韋淳</a:t>
            </a: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巨資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一 蔡芸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宣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180" y="3808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600" b="1" dirty="0" smtClean="0">
                <a:solidFill>
                  <a:srgbClr val="EF5350"/>
                </a:solidFill>
                <a:cs typeface="Arial" panose="020B0604020202020204" pitchFamily="34" charset="0"/>
              </a:rPr>
              <a:t>Design Layout</a:t>
            </a:r>
            <a:endParaRPr lang="en-US" altLang="zh-TW" sz="3600" b="1" dirty="0">
              <a:solidFill>
                <a:srgbClr val="EF5350"/>
              </a:solidFill>
              <a:cs typeface="Arial" panose="020B0604020202020204" pitchFamily="34" charset="0"/>
            </a:endParaRPr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4EB7B2E6-4FA5-4D4B-9EA0-40305E746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r="-23"/>
          <a:stretch/>
        </p:blipFill>
        <p:spPr>
          <a:xfrm>
            <a:off x="219600" y="1587600"/>
            <a:ext cx="5766187" cy="4100400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8C164B-9516-4892-BB0F-8F6CE81F6D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r="-23"/>
          <a:stretch/>
        </p:blipFill>
        <p:spPr>
          <a:xfrm>
            <a:off x="6148800" y="1587600"/>
            <a:ext cx="5766188" cy="41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6F576562-5CA2-4758-95B6-986262B47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76" y="1262121"/>
            <a:ext cx="9760013" cy="5153083"/>
          </a:xfrm>
        </p:spPr>
      </p:pic>
      <p:sp>
        <p:nvSpPr>
          <p:cNvPr id="5" name="矩形 4"/>
          <p:cNvSpPr/>
          <p:nvPr/>
        </p:nvSpPr>
        <p:spPr>
          <a:xfrm>
            <a:off x="1131277" y="3676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600" b="1" dirty="0" smtClean="0">
                <a:solidFill>
                  <a:srgbClr val="EF535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Structure</a:t>
            </a:r>
            <a:endParaRPr lang="en-US" altLang="zh-TW" sz="3600" b="1" dirty="0">
              <a:solidFill>
                <a:srgbClr val="EF535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2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31277" y="3676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600" b="1" dirty="0" smtClean="0">
                <a:solidFill>
                  <a:srgbClr val="EF535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ER</a:t>
            </a:r>
            <a:r>
              <a:rPr lang="zh-TW" altLang="en-US" sz="3600" b="1" dirty="0" smtClean="0">
                <a:solidFill>
                  <a:srgbClr val="EF535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rgbClr val="EF535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Model</a:t>
            </a:r>
            <a:endParaRPr lang="en-US" altLang="zh-TW" sz="3600" b="1" dirty="0">
              <a:solidFill>
                <a:srgbClr val="EF535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F7DD13A5-DE7B-46FE-9DEE-BBE30DAE69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6" y="2044904"/>
            <a:ext cx="11606920" cy="30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>
            <a:off x="0" y="1325670"/>
            <a:ext cx="6109779" cy="5532330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5400000" flipV="1">
            <a:off x="8155756" y="83270"/>
            <a:ext cx="4119513" cy="3952973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0" y="2658359"/>
            <a:ext cx="4637988" cy="4199641"/>
          </a:xfrm>
          <a:prstGeom prst="rtTriangle">
            <a:avLst/>
          </a:prstGeom>
          <a:solidFill>
            <a:srgbClr val="323C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 flipV="1">
            <a:off x="9852581" y="-1571"/>
            <a:ext cx="2337847" cy="2340990"/>
          </a:xfrm>
          <a:prstGeom prst="rtTriangle">
            <a:avLst/>
          </a:prstGeom>
          <a:solidFill>
            <a:srgbClr val="CAD0D8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3908125" y="3473182"/>
            <a:ext cx="720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前台結帳畫面 </a:t>
            </a:r>
            <a:r>
              <a:rPr lang="en-US" altLang="zh-TW" sz="36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en-US" altLang="zh-TW" sz="36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emo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+mn-lt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3404786" y="2604106"/>
            <a:ext cx="3545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EF5350"/>
                </a:solidFill>
                <a:cs typeface="+mn-ea"/>
                <a:sym typeface="+mn-lt"/>
              </a:rPr>
              <a:t>PART 1 </a:t>
            </a:r>
            <a:endParaRPr lang="zh-CN" altLang="en-US" sz="5400" b="1" dirty="0">
              <a:solidFill>
                <a:srgbClr val="EF535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>
            <a:off x="0" y="1325670"/>
            <a:ext cx="6109779" cy="5532330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5400000" flipV="1">
            <a:off x="8155756" y="83270"/>
            <a:ext cx="4119513" cy="3952973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0" y="2658359"/>
            <a:ext cx="4637988" cy="4199641"/>
          </a:xfrm>
          <a:prstGeom prst="rtTriangle">
            <a:avLst/>
          </a:prstGeom>
          <a:solidFill>
            <a:srgbClr val="323C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 flipV="1">
            <a:off x="9852581" y="-1571"/>
            <a:ext cx="2337847" cy="2340990"/>
          </a:xfrm>
          <a:prstGeom prst="rtTriangle">
            <a:avLst/>
          </a:prstGeom>
          <a:solidFill>
            <a:srgbClr val="CAD0D8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3908125" y="3473182"/>
            <a:ext cx="720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後臺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 </a:t>
            </a:r>
            <a:r>
              <a:rPr lang="en-US" altLang="zh-TW" sz="36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en-US" altLang="zh-TW" sz="36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emo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+mn-lt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3404786" y="2604106"/>
            <a:ext cx="3545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EF5350"/>
                </a:solidFill>
                <a:cs typeface="+mn-ea"/>
                <a:sym typeface="+mn-lt"/>
              </a:rPr>
              <a:t>PART 2 </a:t>
            </a:r>
            <a:endParaRPr lang="zh-CN" altLang="en-US" sz="5400" b="1" dirty="0">
              <a:solidFill>
                <a:srgbClr val="EF535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10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>
            <a:off x="0" y="1325670"/>
            <a:ext cx="6109779" cy="5532330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5400000" flipV="1">
            <a:off x="8155756" y="83270"/>
            <a:ext cx="4119513" cy="3952973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0" y="2658359"/>
            <a:ext cx="4637988" cy="4199641"/>
          </a:xfrm>
          <a:prstGeom prst="rtTriangle">
            <a:avLst/>
          </a:prstGeom>
          <a:solidFill>
            <a:srgbClr val="323C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 flipV="1">
            <a:off x="9852581" y="-1571"/>
            <a:ext cx="2337847" cy="2340990"/>
          </a:xfrm>
          <a:prstGeom prst="rtTriangle">
            <a:avLst/>
          </a:prstGeom>
          <a:solidFill>
            <a:srgbClr val="CAD0D8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3919410" y="2535262"/>
            <a:ext cx="3545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 smtClean="0">
                <a:solidFill>
                  <a:srgbClr val="EF53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</a:t>
            </a:r>
            <a:endParaRPr lang="zh-CN" altLang="en-US" sz="5400" b="1" dirty="0">
              <a:solidFill>
                <a:srgbClr val="EF53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5015629" y="3547440"/>
            <a:ext cx="6446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endParaRPr lang="zh-TW" altLang="zh-TW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rot="5400000" flipV="1">
            <a:off x="6815580" y="0"/>
            <a:ext cx="5376420" cy="5376420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-1" y="2743200"/>
            <a:ext cx="4374037" cy="4114800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 flipV="1">
            <a:off x="9248502" y="0"/>
            <a:ext cx="2943498" cy="2943498"/>
          </a:xfrm>
          <a:prstGeom prst="rtTriangle">
            <a:avLst/>
          </a:prstGeom>
          <a:solidFill>
            <a:srgbClr val="CAD0D8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2070847" y="2982431"/>
            <a:ext cx="7633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T</a:t>
            </a:r>
            <a:r>
              <a:rPr lang="en-US" altLang="zh-TW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HANKS</a:t>
            </a:r>
            <a:r>
              <a:rPr lang="zh-TW" altLang="en-US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TW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FOR</a:t>
            </a:r>
            <a:r>
              <a:rPr lang="zh-TW" altLang="en-US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TW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LISTENING</a:t>
            </a:r>
            <a:endParaRPr lang="zh-CN" alt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rot="5400000" flipV="1">
            <a:off x="10297212" y="0"/>
            <a:ext cx="1894788" cy="1894788"/>
          </a:xfrm>
          <a:prstGeom prst="rtTriangle">
            <a:avLst/>
          </a:prstGeom>
          <a:solidFill>
            <a:srgbClr val="CAD0D8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 flipV="1">
            <a:off x="0" y="0"/>
            <a:ext cx="4194928" cy="4194928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16200000">
            <a:off x="10916238" y="5582238"/>
            <a:ext cx="1275761" cy="1275761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Text Box 3"/>
          <p:cNvSpPr>
            <a:spLocks noChangeArrowheads="1"/>
          </p:cNvSpPr>
          <p:nvPr/>
        </p:nvSpPr>
        <p:spPr bwMode="auto">
          <a:xfrm>
            <a:off x="1968551" y="2518390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6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目錄</a:t>
            </a:r>
            <a:endParaRPr lang="en-US" altLang="zh-CN" sz="60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>
              <a:spcBef>
                <a:spcPct val="0"/>
              </a:spcBef>
            </a:pPr>
            <a:r>
              <a:rPr lang="en-US" altLang="zh-TW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content</a:t>
            </a:r>
            <a:endParaRPr lang="zh-CN" altLang="en-US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557305" y="852548"/>
            <a:ext cx="678005" cy="678005"/>
            <a:chOff x="4487324" y="1373248"/>
            <a:chExt cx="678005" cy="678005"/>
          </a:xfrm>
        </p:grpSpPr>
        <p:sp>
          <p:nvSpPr>
            <p:cNvPr id="13" name="椭圆 1"/>
            <p:cNvSpPr>
              <a:spLocks noChangeArrowheads="1"/>
            </p:cNvSpPr>
            <p:nvPr/>
          </p:nvSpPr>
          <p:spPr bwMode="auto">
            <a:xfrm>
              <a:off x="4487324" y="1373248"/>
              <a:ext cx="678005" cy="678005"/>
            </a:xfrm>
            <a:prstGeom prst="rect">
              <a:avLst/>
            </a:prstGeom>
            <a:solidFill>
              <a:srgbClr val="EF5350"/>
            </a:solidFill>
            <a:ln w="28575">
              <a:noFill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TextBox 32"/>
            <p:cNvSpPr txBox="1">
              <a:spLocks noChangeArrowheads="1"/>
            </p:cNvSpPr>
            <p:nvPr/>
          </p:nvSpPr>
          <p:spPr bwMode="auto">
            <a:xfrm>
              <a:off x="4551251" y="1446071"/>
              <a:ext cx="58541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TextBox 76"/>
          <p:cNvSpPr txBox="1"/>
          <p:nvPr/>
        </p:nvSpPr>
        <p:spPr>
          <a:xfrm>
            <a:off x="5527706" y="874913"/>
            <a:ext cx="625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Wireframe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567291" y="1747532"/>
            <a:ext cx="678005" cy="678005"/>
            <a:chOff x="4487324" y="2532519"/>
            <a:chExt cx="678005" cy="678005"/>
          </a:xfrm>
        </p:grpSpPr>
        <p:sp>
          <p:nvSpPr>
            <p:cNvPr id="17" name="椭圆 1"/>
            <p:cNvSpPr>
              <a:spLocks noChangeArrowheads="1"/>
            </p:cNvSpPr>
            <p:nvPr/>
          </p:nvSpPr>
          <p:spPr bwMode="auto">
            <a:xfrm>
              <a:off x="4487324" y="2532519"/>
              <a:ext cx="678005" cy="678005"/>
            </a:xfrm>
            <a:prstGeom prst="rect">
              <a:avLst/>
            </a:prstGeom>
            <a:solidFill>
              <a:srgbClr val="EF5350"/>
            </a:solidFill>
            <a:ln w="28575">
              <a:noFill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TextBox 32"/>
            <p:cNvSpPr txBox="1">
              <a:spLocks noChangeArrowheads="1"/>
            </p:cNvSpPr>
            <p:nvPr/>
          </p:nvSpPr>
          <p:spPr bwMode="auto">
            <a:xfrm>
              <a:off x="4551251" y="2605343"/>
              <a:ext cx="58541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0" name="TextBox 76"/>
          <p:cNvSpPr txBox="1"/>
          <p:nvPr/>
        </p:nvSpPr>
        <p:spPr>
          <a:xfrm>
            <a:off x="5526246" y="1820356"/>
            <a:ext cx="517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Layout</a:t>
            </a:r>
            <a:endParaRPr lang="zh-TW" altLang="zh-TW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557305" y="2660392"/>
            <a:ext cx="678005" cy="678005"/>
            <a:chOff x="4487324" y="3694490"/>
            <a:chExt cx="678005" cy="678005"/>
          </a:xfrm>
        </p:grpSpPr>
        <p:sp>
          <p:nvSpPr>
            <p:cNvPr id="21" name="椭圆 1"/>
            <p:cNvSpPr>
              <a:spLocks noChangeArrowheads="1"/>
            </p:cNvSpPr>
            <p:nvPr/>
          </p:nvSpPr>
          <p:spPr bwMode="auto">
            <a:xfrm>
              <a:off x="4487324" y="3694490"/>
              <a:ext cx="678005" cy="678005"/>
            </a:xfrm>
            <a:prstGeom prst="rect">
              <a:avLst/>
            </a:prstGeom>
            <a:solidFill>
              <a:srgbClr val="EF5350"/>
            </a:solidFill>
            <a:ln w="28575">
              <a:noFill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TextBox 32"/>
            <p:cNvSpPr txBox="1">
              <a:spLocks noChangeArrowheads="1"/>
            </p:cNvSpPr>
            <p:nvPr/>
          </p:nvSpPr>
          <p:spPr bwMode="auto">
            <a:xfrm>
              <a:off x="4551251" y="3767313"/>
              <a:ext cx="58541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4" name="TextBox 76"/>
          <p:cNvSpPr txBox="1"/>
          <p:nvPr/>
        </p:nvSpPr>
        <p:spPr>
          <a:xfrm>
            <a:off x="5537692" y="2733215"/>
            <a:ext cx="269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557305" y="3562157"/>
            <a:ext cx="678005" cy="678005"/>
            <a:chOff x="4487324" y="4849874"/>
            <a:chExt cx="678005" cy="678005"/>
          </a:xfrm>
        </p:grpSpPr>
        <p:sp>
          <p:nvSpPr>
            <p:cNvPr id="25" name="椭圆 1"/>
            <p:cNvSpPr>
              <a:spLocks noChangeArrowheads="1"/>
            </p:cNvSpPr>
            <p:nvPr/>
          </p:nvSpPr>
          <p:spPr bwMode="auto">
            <a:xfrm>
              <a:off x="4487324" y="4849874"/>
              <a:ext cx="678005" cy="678005"/>
            </a:xfrm>
            <a:prstGeom prst="rect">
              <a:avLst/>
            </a:prstGeom>
            <a:solidFill>
              <a:srgbClr val="EF5350"/>
            </a:solidFill>
            <a:ln w="28575">
              <a:noFill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TextBox 32"/>
            <p:cNvSpPr txBox="1">
              <a:spLocks noChangeArrowheads="1"/>
            </p:cNvSpPr>
            <p:nvPr/>
          </p:nvSpPr>
          <p:spPr bwMode="auto">
            <a:xfrm>
              <a:off x="4551251" y="4922696"/>
              <a:ext cx="58541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8" name="TextBox 76"/>
          <p:cNvSpPr txBox="1"/>
          <p:nvPr/>
        </p:nvSpPr>
        <p:spPr>
          <a:xfrm>
            <a:off x="5539294" y="3623453"/>
            <a:ext cx="57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 Model</a:t>
            </a:r>
            <a:endParaRPr lang="zh-TW" altLang="zh-TW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直角三角形 28"/>
          <p:cNvSpPr/>
          <p:nvPr/>
        </p:nvSpPr>
        <p:spPr>
          <a:xfrm rot="5400000" flipH="1">
            <a:off x="719843" y="2402528"/>
            <a:ext cx="3729437" cy="5181506"/>
          </a:xfrm>
          <a:prstGeom prst="rtTriangle">
            <a:avLst/>
          </a:prstGeom>
          <a:solidFill>
            <a:srgbClr val="CAD0D8"/>
          </a:solidFill>
          <a:ln>
            <a:noFill/>
          </a:ln>
          <a:effectLst>
            <a:outerShdw blurRad="1270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TextBox 76"/>
          <p:cNvSpPr txBox="1"/>
          <p:nvPr/>
        </p:nvSpPr>
        <p:spPr>
          <a:xfrm>
            <a:off x="5597686" y="4618402"/>
            <a:ext cx="57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zh-TW" altLang="zh-TW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5597686" y="5507805"/>
            <a:ext cx="57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endParaRPr lang="zh-TW" altLang="zh-TW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567291" y="4511331"/>
            <a:ext cx="678005" cy="678005"/>
            <a:chOff x="4639724" y="5002274"/>
            <a:chExt cx="678005" cy="678005"/>
          </a:xfrm>
        </p:grpSpPr>
        <p:sp>
          <p:nvSpPr>
            <p:cNvPr id="35" name="椭圆 1"/>
            <p:cNvSpPr>
              <a:spLocks noChangeArrowheads="1"/>
            </p:cNvSpPr>
            <p:nvPr/>
          </p:nvSpPr>
          <p:spPr bwMode="auto">
            <a:xfrm>
              <a:off x="4639724" y="5002274"/>
              <a:ext cx="678005" cy="678005"/>
            </a:xfrm>
            <a:prstGeom prst="rect">
              <a:avLst/>
            </a:prstGeom>
            <a:solidFill>
              <a:srgbClr val="EF5350"/>
            </a:solidFill>
            <a:ln w="28575">
              <a:noFill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TextBox 32"/>
            <p:cNvSpPr txBox="1">
              <a:spLocks noChangeArrowheads="1"/>
            </p:cNvSpPr>
            <p:nvPr/>
          </p:nvSpPr>
          <p:spPr bwMode="auto">
            <a:xfrm>
              <a:off x="4703651" y="5075096"/>
              <a:ext cx="58541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4557304" y="5424191"/>
            <a:ext cx="678005" cy="678005"/>
            <a:chOff x="4639724" y="5002274"/>
            <a:chExt cx="678005" cy="678005"/>
          </a:xfrm>
        </p:grpSpPr>
        <p:sp>
          <p:nvSpPr>
            <p:cNvPr id="38" name="椭圆 1"/>
            <p:cNvSpPr>
              <a:spLocks noChangeArrowheads="1"/>
            </p:cNvSpPr>
            <p:nvPr/>
          </p:nvSpPr>
          <p:spPr bwMode="auto">
            <a:xfrm>
              <a:off x="4639724" y="5002274"/>
              <a:ext cx="678005" cy="678005"/>
            </a:xfrm>
            <a:prstGeom prst="rect">
              <a:avLst/>
            </a:prstGeom>
            <a:solidFill>
              <a:srgbClr val="EF5350"/>
            </a:solidFill>
            <a:ln w="28575">
              <a:noFill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TextBox 32"/>
            <p:cNvSpPr txBox="1">
              <a:spLocks noChangeArrowheads="1"/>
            </p:cNvSpPr>
            <p:nvPr/>
          </p:nvSpPr>
          <p:spPr bwMode="auto">
            <a:xfrm>
              <a:off x="4703651" y="5075096"/>
              <a:ext cx="58541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76"/>
          <p:cNvSpPr txBox="1"/>
          <p:nvPr/>
        </p:nvSpPr>
        <p:spPr>
          <a:xfrm>
            <a:off x="308072" y="324607"/>
            <a:ext cx="2767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cs typeface="+mn-ea"/>
                <a:sym typeface="+mn-lt"/>
              </a:rPr>
              <a:t>Allocation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5400000" flipV="1">
            <a:off x="10972799" y="0"/>
            <a:ext cx="1219199" cy="1219199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0" y="5769204"/>
            <a:ext cx="1088796" cy="1088796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 flipV="1">
            <a:off x="11560403" y="1"/>
            <a:ext cx="631596" cy="631596"/>
          </a:xfrm>
          <a:prstGeom prst="rtTriangle">
            <a:avLst/>
          </a:prstGeom>
          <a:solidFill>
            <a:srgbClr val="323C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TextBox 76"/>
          <p:cNvSpPr txBox="1"/>
          <p:nvPr/>
        </p:nvSpPr>
        <p:spPr>
          <a:xfrm>
            <a:off x="258726" y="1045855"/>
            <a:ext cx="23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of each members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308072" y="258626"/>
            <a:ext cx="710534" cy="0"/>
          </a:xfrm>
          <a:prstGeom prst="line">
            <a:avLst/>
          </a:prstGeom>
          <a:ln w="57150" cap="rnd">
            <a:solidFill>
              <a:srgbClr val="EF5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5"/>
          <p:cNvSpPr>
            <a:spLocks noChangeArrowheads="1"/>
          </p:cNvSpPr>
          <p:nvPr/>
        </p:nvSpPr>
        <p:spPr bwMode="auto">
          <a:xfrm rot="2700000">
            <a:off x="1139945" y="2182455"/>
            <a:ext cx="998096" cy="996056"/>
          </a:xfrm>
          <a:prstGeom prst="rect">
            <a:avLst/>
          </a:prstGeom>
          <a:solidFill>
            <a:srgbClr val="EF5350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Freeform 7"/>
          <p:cNvSpPr>
            <a:spLocks noEditPoints="1"/>
          </p:cNvSpPr>
          <p:nvPr/>
        </p:nvSpPr>
        <p:spPr bwMode="auto">
          <a:xfrm>
            <a:off x="1385620" y="2384658"/>
            <a:ext cx="521958" cy="52089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rgbClr val="F8F8F9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Oval 21"/>
          <p:cNvSpPr>
            <a:spLocks noChangeArrowheads="1"/>
          </p:cNvSpPr>
          <p:nvPr/>
        </p:nvSpPr>
        <p:spPr bwMode="auto">
          <a:xfrm rot="2700000">
            <a:off x="1139945" y="4142673"/>
            <a:ext cx="998096" cy="998097"/>
          </a:xfrm>
          <a:prstGeom prst="rect">
            <a:avLst/>
          </a:prstGeom>
          <a:solidFill>
            <a:srgbClr val="CAD0D8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1289046" y="4391526"/>
            <a:ext cx="680964" cy="415504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323C50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Oval 24"/>
          <p:cNvSpPr>
            <a:spLocks noChangeArrowheads="1"/>
          </p:cNvSpPr>
          <p:nvPr/>
        </p:nvSpPr>
        <p:spPr bwMode="auto">
          <a:xfrm rot="2700000">
            <a:off x="6427332" y="4139599"/>
            <a:ext cx="998097" cy="996056"/>
          </a:xfrm>
          <a:prstGeom prst="rect">
            <a:avLst/>
          </a:prstGeom>
          <a:solidFill>
            <a:srgbClr val="EF5350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22"/>
          <p:cNvSpPr>
            <a:spLocks noEditPoints="1"/>
          </p:cNvSpPr>
          <p:nvPr/>
        </p:nvSpPr>
        <p:spPr bwMode="auto">
          <a:xfrm>
            <a:off x="6692426" y="4405915"/>
            <a:ext cx="476784" cy="475172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Oval 26"/>
          <p:cNvSpPr>
            <a:spLocks noChangeArrowheads="1"/>
          </p:cNvSpPr>
          <p:nvPr/>
        </p:nvSpPr>
        <p:spPr bwMode="auto">
          <a:xfrm rot="2700000">
            <a:off x="6427332" y="2177845"/>
            <a:ext cx="998097" cy="998096"/>
          </a:xfrm>
          <a:prstGeom prst="rect">
            <a:avLst/>
          </a:prstGeom>
          <a:solidFill>
            <a:srgbClr val="CAD0D8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6601474" y="2377739"/>
            <a:ext cx="622649" cy="637201"/>
          </a:xfrm>
          <a:custGeom>
            <a:avLst/>
            <a:gdLst>
              <a:gd name="T0" fmla="*/ 121 w 417"/>
              <a:gd name="T1" fmla="*/ 94 h 426"/>
              <a:gd name="T2" fmla="*/ 85 w 417"/>
              <a:gd name="T3" fmla="*/ 341 h 426"/>
              <a:gd name="T4" fmla="*/ 332 w 417"/>
              <a:gd name="T5" fmla="*/ 305 h 426"/>
              <a:gd name="T6" fmla="*/ 267 w 417"/>
              <a:gd name="T7" fmla="*/ 159 h 426"/>
              <a:gd name="T8" fmla="*/ 121 w 417"/>
              <a:gd name="T9" fmla="*/ 94 h 426"/>
              <a:gd name="T10" fmla="*/ 306 w 417"/>
              <a:gd name="T11" fmla="*/ 286 h 426"/>
              <a:gd name="T12" fmla="*/ 199 w 417"/>
              <a:gd name="T13" fmla="*/ 227 h 426"/>
              <a:gd name="T14" fmla="*/ 140 w 417"/>
              <a:gd name="T15" fmla="*/ 120 h 426"/>
              <a:gd name="T16" fmla="*/ 247 w 417"/>
              <a:gd name="T17" fmla="*/ 179 h 426"/>
              <a:gd name="T18" fmla="*/ 306 w 417"/>
              <a:gd name="T19" fmla="*/ 286 h 426"/>
              <a:gd name="T20" fmla="*/ 309 w 417"/>
              <a:gd name="T21" fmla="*/ 128 h 426"/>
              <a:gd name="T22" fmla="*/ 323 w 417"/>
              <a:gd name="T23" fmla="*/ 122 h 426"/>
              <a:gd name="T24" fmla="*/ 361 w 417"/>
              <a:gd name="T25" fmla="*/ 84 h 426"/>
              <a:gd name="T26" fmla="*/ 361 w 417"/>
              <a:gd name="T27" fmla="*/ 56 h 426"/>
              <a:gd name="T28" fmla="*/ 333 w 417"/>
              <a:gd name="T29" fmla="*/ 56 h 426"/>
              <a:gd name="T30" fmla="*/ 295 w 417"/>
              <a:gd name="T31" fmla="*/ 94 h 426"/>
              <a:gd name="T32" fmla="*/ 295 w 417"/>
              <a:gd name="T33" fmla="*/ 122 h 426"/>
              <a:gd name="T34" fmla="*/ 309 w 417"/>
              <a:gd name="T35" fmla="*/ 128 h 426"/>
              <a:gd name="T36" fmla="*/ 237 w 417"/>
              <a:gd name="T37" fmla="*/ 79 h 426"/>
              <a:gd name="T38" fmla="*/ 247 w 417"/>
              <a:gd name="T39" fmla="*/ 81 h 426"/>
              <a:gd name="T40" fmla="*/ 264 w 417"/>
              <a:gd name="T41" fmla="*/ 71 h 426"/>
              <a:gd name="T42" fmla="*/ 286 w 417"/>
              <a:gd name="T43" fmla="*/ 33 h 426"/>
              <a:gd name="T44" fmla="*/ 278 w 417"/>
              <a:gd name="T45" fmla="*/ 5 h 426"/>
              <a:gd name="T46" fmla="*/ 251 w 417"/>
              <a:gd name="T47" fmla="*/ 13 h 426"/>
              <a:gd name="T48" fmla="*/ 229 w 417"/>
              <a:gd name="T49" fmla="*/ 52 h 426"/>
              <a:gd name="T50" fmla="*/ 237 w 417"/>
              <a:gd name="T51" fmla="*/ 79 h 426"/>
              <a:gd name="T52" fmla="*/ 412 w 417"/>
              <a:gd name="T53" fmla="*/ 139 h 426"/>
              <a:gd name="T54" fmla="*/ 385 w 417"/>
              <a:gd name="T55" fmla="*/ 131 h 426"/>
              <a:gd name="T56" fmla="*/ 346 w 417"/>
              <a:gd name="T57" fmla="*/ 153 h 426"/>
              <a:gd name="T58" fmla="*/ 338 w 417"/>
              <a:gd name="T59" fmla="*/ 180 h 426"/>
              <a:gd name="T60" fmla="*/ 356 w 417"/>
              <a:gd name="T61" fmla="*/ 190 h 426"/>
              <a:gd name="T62" fmla="*/ 366 w 417"/>
              <a:gd name="T63" fmla="*/ 188 h 426"/>
              <a:gd name="T64" fmla="*/ 404 w 417"/>
              <a:gd name="T65" fmla="*/ 166 h 426"/>
              <a:gd name="T66" fmla="*/ 412 w 417"/>
              <a:gd name="T67" fmla="*/ 13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  <a:close/>
              </a:path>
            </a:pathLst>
          </a:custGeom>
          <a:solidFill>
            <a:srgbClr val="323C50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537981" y="2000863"/>
            <a:ext cx="173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陳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昱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昇</a:t>
            </a:r>
            <a:endParaRPr lang="zh-CN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37981" y="2516399"/>
            <a:ext cx="3256409" cy="100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前台結帳畫面、後端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&amp;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資料庫、前後端整合</a:t>
            </a:r>
            <a:endParaRPr lang="en-US" altLang="zh-CN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7704691" y="1931624"/>
            <a:ext cx="173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陳叔孟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704691" y="2490041"/>
            <a:ext cx="3256409" cy="148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前端頁面</a:t>
            </a:r>
            <a:r>
              <a:rPr lang="en-US" altLang="zh-CN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wireframe UI UX </a:t>
            </a:r>
            <a:r>
              <a: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頁面需求統整 元素定位 版型 配色</a:t>
            </a:r>
            <a:endParaRPr lang="en-US" altLang="zh-CN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2537981" y="4142673"/>
            <a:ext cx="173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黃韋淳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590187" y="4793428"/>
            <a:ext cx="3256409" cy="100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後台首頁、商品查詢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html 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css</a:t>
            </a:r>
            <a:endParaRPr lang="en-US" altLang="zh-CN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7810157" y="4142673"/>
            <a:ext cx="173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蔡芸宣</a:t>
            </a:r>
            <a:endParaRPr lang="zh-CN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10157" y="4793427"/>
            <a:ext cx="3256409" cy="100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會員管理、查業績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html 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css</a:t>
            </a:r>
            <a:endParaRPr lang="en-US" altLang="zh-CN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441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rot="5400000" flipV="1">
            <a:off x="10972799" y="0"/>
            <a:ext cx="1219199" cy="1219199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0" y="5769204"/>
            <a:ext cx="1088796" cy="1088796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 flipV="1">
            <a:off x="11560403" y="1"/>
            <a:ext cx="631596" cy="631596"/>
          </a:xfrm>
          <a:prstGeom prst="rtTriangle">
            <a:avLst/>
          </a:prstGeom>
          <a:solidFill>
            <a:srgbClr val="323C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08072" y="258626"/>
            <a:ext cx="710534" cy="0"/>
          </a:xfrm>
          <a:prstGeom prst="line">
            <a:avLst/>
          </a:prstGeom>
          <a:ln w="57150" cap="rnd">
            <a:solidFill>
              <a:srgbClr val="EF5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89000" y="1461120"/>
            <a:ext cx="2517728" cy="2302046"/>
          </a:xfrm>
          <a:prstGeom prst="rect">
            <a:avLst/>
          </a:prstGeom>
          <a:solidFill>
            <a:srgbClr val="CAD0D8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MH_Other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51421" y="1461120"/>
            <a:ext cx="2517728" cy="2302046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MH_Other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20211" y="3858073"/>
            <a:ext cx="2517728" cy="2302046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MH_Other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85272" y="3858073"/>
            <a:ext cx="2517728" cy="2302046"/>
          </a:xfrm>
          <a:prstGeom prst="rect">
            <a:avLst/>
          </a:prstGeom>
          <a:solidFill>
            <a:srgbClr val="CAD0D8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MH_Picture_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85272" y="1461120"/>
            <a:ext cx="2517728" cy="2302046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MH_Picture_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9000" y="3858073"/>
            <a:ext cx="2517728" cy="2302046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MH_Picture_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51421" y="3858073"/>
            <a:ext cx="2517728" cy="2302046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69405" y="1937792"/>
            <a:ext cx="2150377" cy="1355295"/>
            <a:chOff x="1069405" y="1937792"/>
            <a:chExt cx="2150377" cy="1355295"/>
          </a:xfrm>
        </p:grpSpPr>
        <p:sp>
          <p:nvSpPr>
            <p:cNvPr id="16" name="文本框 15"/>
            <p:cNvSpPr txBox="1"/>
            <p:nvPr/>
          </p:nvSpPr>
          <p:spPr>
            <a:xfrm>
              <a:off x="1069405" y="2389378"/>
              <a:ext cx="2150377" cy="903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1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介面設計可用</a:t>
              </a:r>
              <a:r>
                <a:rPr lang="en-US" altLang="zh-TW" sz="1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6</a:t>
              </a:r>
              <a:r>
                <a:rPr lang="zh-TW" altLang="en-US" sz="1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個區塊</a:t>
              </a:r>
              <a:endParaRPr lang="en-US" altLang="zh-TW" sz="1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sz="1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也可自己重新設計版型</a:t>
              </a:r>
              <a:endParaRPr lang="en-US" altLang="zh-TW" sz="1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sz="1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原則上不希望有</a:t>
              </a:r>
              <a:r>
                <a:rPr lang="zh-TW" altLang="en-US" sz="1400" b="1" dirty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下</a:t>
              </a:r>
              <a:r>
                <a:rPr lang="zh-TW" altLang="en-US" sz="1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拉</a:t>
              </a:r>
              <a:r>
                <a:rPr lang="zh-TW" altLang="en-US" sz="1400" b="1" dirty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卷軸</a:t>
              </a:r>
              <a:endParaRPr lang="zh-CN" altLang="en-US" sz="1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TextBox 76"/>
            <p:cNvSpPr txBox="1"/>
            <p:nvPr/>
          </p:nvSpPr>
          <p:spPr>
            <a:xfrm>
              <a:off x="1120206" y="1937792"/>
              <a:ext cx="204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主要六大功能</a:t>
              </a:r>
              <a:endParaRPr lang="zh-CN" altLang="en-US" sz="2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355334" y="2439788"/>
            <a:ext cx="2150377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排版設計隨意</a:t>
            </a:r>
            <a:endParaRPr lang="zh-CN" altLang="en-US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6355334" y="1937791"/>
            <a:ext cx="218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主要三個</a:t>
            </a:r>
            <a:r>
              <a:rPr lang="zh-TW" altLang="en-US" sz="2400" b="1" dirty="0">
                <a:solidFill>
                  <a:schemeClr val="bg1"/>
                </a:solidFill>
                <a:cs typeface="+mn-ea"/>
                <a:sym typeface="+mn-lt"/>
              </a:rPr>
              <a:t>功能</a:t>
            </a:r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68853" y="5008119"/>
            <a:ext cx="2366445" cy="6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這兩個頁面合併成一個頁面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也可以分兩個頁面去刻</a:t>
            </a:r>
            <a:endParaRPr lang="zh-CN" altLang="en-US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3756528" y="4457856"/>
            <a:ext cx="194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查詢之後</a:t>
            </a:r>
            <a:endParaRPr lang="zh-CN" altLang="en-US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9069914" y="4777286"/>
            <a:ext cx="194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查業績</a:t>
            </a:r>
            <a:endParaRPr lang="zh-CN" altLang="en-US" sz="2400" b="1" dirty="0" smtClean="0">
              <a:solidFill>
                <a:srgbClr val="323C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" t="10214" r="61036" b="72167"/>
          <a:stretch/>
        </p:blipFill>
        <p:spPr>
          <a:xfrm>
            <a:off x="3520163" y="1461120"/>
            <a:ext cx="2516400" cy="2304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t="26892" r="61259" b="48868"/>
          <a:stretch/>
        </p:blipFill>
        <p:spPr>
          <a:xfrm>
            <a:off x="8784007" y="1438997"/>
            <a:ext cx="2518993" cy="2467205"/>
          </a:xfrm>
          <a:prstGeom prst="rect">
            <a:avLst/>
          </a:prstGeom>
        </p:spPr>
      </p:pic>
      <p:pic>
        <p:nvPicPr>
          <p:cNvPr id="26" name="圖片 25"/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8" t="24949" r="25061" b="56694"/>
          <a:stretch/>
        </p:blipFill>
        <p:spPr>
          <a:xfrm>
            <a:off x="882524" y="3856119"/>
            <a:ext cx="2516400" cy="2304000"/>
          </a:xfrm>
          <a:prstGeom prst="rect">
            <a:avLst/>
          </a:prstGeom>
        </p:spPr>
      </p:pic>
      <p:pic>
        <p:nvPicPr>
          <p:cNvPr id="27" name="圖片 26"/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51122" r="58005" b="30207"/>
          <a:stretch/>
        </p:blipFill>
        <p:spPr>
          <a:xfrm>
            <a:off x="6144991" y="3856118"/>
            <a:ext cx="2524157" cy="2311103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308072" y="324607"/>
            <a:ext cx="3157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chemeClr val="bg1"/>
                </a:solidFill>
                <a:cs typeface="+mn-ea"/>
                <a:sym typeface="+mn-lt"/>
              </a:rPr>
              <a:t>Wire Frame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258726" y="957367"/>
            <a:ext cx="2736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Our design roadmap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rot="5400000" flipV="1">
            <a:off x="10972799" y="0"/>
            <a:ext cx="1219199" cy="1219199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0" y="5769204"/>
            <a:ext cx="1088796" cy="1088796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 flipV="1">
            <a:off x="11560403" y="1"/>
            <a:ext cx="631596" cy="631596"/>
          </a:xfrm>
          <a:prstGeom prst="rtTriangle">
            <a:avLst/>
          </a:prstGeom>
          <a:solidFill>
            <a:srgbClr val="323C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08072" y="258626"/>
            <a:ext cx="710534" cy="0"/>
          </a:xfrm>
          <a:prstGeom prst="line">
            <a:avLst/>
          </a:prstGeom>
          <a:ln w="57150" cap="rnd">
            <a:solidFill>
              <a:srgbClr val="EF5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89000" y="1461120"/>
            <a:ext cx="2517728" cy="2302046"/>
          </a:xfrm>
          <a:prstGeom prst="rect">
            <a:avLst/>
          </a:prstGeom>
          <a:solidFill>
            <a:srgbClr val="CAD0D8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MH_Other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51421" y="1461120"/>
            <a:ext cx="2517728" cy="2302046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MH_Other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20211" y="3858073"/>
            <a:ext cx="2517728" cy="2302046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MH_Other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85272" y="3858073"/>
            <a:ext cx="2517728" cy="2302046"/>
          </a:xfrm>
          <a:prstGeom prst="rect">
            <a:avLst/>
          </a:prstGeom>
          <a:solidFill>
            <a:srgbClr val="CAD0D8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MH_Picture_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85272" y="1461120"/>
            <a:ext cx="2517728" cy="2302046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MH_Picture_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9000" y="3858073"/>
            <a:ext cx="2517728" cy="2302046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MH_Picture_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51421" y="3858073"/>
            <a:ext cx="2517728" cy="2302046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1116335" y="2322833"/>
            <a:ext cx="204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查詢之後</a:t>
            </a:r>
            <a:endParaRPr lang="zh-CN" altLang="en-US" sz="2400" b="1" dirty="0" smtClean="0">
              <a:solidFill>
                <a:srgbClr val="323C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3815325" y="4777286"/>
            <a:ext cx="194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銷售統計</a:t>
            </a:r>
            <a:endParaRPr lang="zh-CN" altLang="en-US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8" t="50139" r="21519" b="31373"/>
          <a:stretch/>
        </p:blipFill>
        <p:spPr>
          <a:xfrm>
            <a:off x="3531781" y="1461120"/>
            <a:ext cx="2514266" cy="2302046"/>
          </a:xfrm>
          <a:prstGeom prst="rect">
            <a:avLst/>
          </a:prstGeom>
        </p:spPr>
      </p:pic>
      <p:pic>
        <p:nvPicPr>
          <p:cNvPr id="25" name="圖片 24"/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9" t="70151" r="18152" b="4756"/>
          <a:stretch/>
        </p:blipFill>
        <p:spPr>
          <a:xfrm>
            <a:off x="6151422" y="3856120"/>
            <a:ext cx="2516400" cy="2304000"/>
          </a:xfrm>
          <a:prstGeom prst="rect">
            <a:avLst/>
          </a:prstGeom>
        </p:spPr>
      </p:pic>
      <p:pic>
        <p:nvPicPr>
          <p:cNvPr id="26" name="圖片 25"/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72048" r="54388" b="2497"/>
          <a:stretch/>
        </p:blipFill>
        <p:spPr>
          <a:xfrm>
            <a:off x="882524" y="3856119"/>
            <a:ext cx="2516400" cy="2304000"/>
          </a:xfrm>
          <a:prstGeom prst="rect">
            <a:avLst/>
          </a:prstGeom>
        </p:spPr>
      </p:pic>
      <p:pic>
        <p:nvPicPr>
          <p:cNvPr id="27" name="圖片 26"/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50246" r="20424" b="31008"/>
          <a:stretch/>
        </p:blipFill>
        <p:spPr>
          <a:xfrm>
            <a:off x="8785272" y="1452063"/>
            <a:ext cx="2524157" cy="2311103"/>
          </a:xfrm>
          <a:prstGeom prst="rect">
            <a:avLst/>
          </a:prstGeom>
        </p:spPr>
      </p:pic>
      <p:sp>
        <p:nvSpPr>
          <p:cNvPr id="28" name="文本框 17"/>
          <p:cNvSpPr txBox="1"/>
          <p:nvPr/>
        </p:nvSpPr>
        <p:spPr>
          <a:xfrm>
            <a:off x="6370793" y="2492410"/>
            <a:ext cx="2150377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數字區域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Clickable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6355334" y="1937791"/>
            <a:ext cx="218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查詢之後</a:t>
            </a:r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8968947" y="4330470"/>
            <a:ext cx="2150377" cy="1384149"/>
            <a:chOff x="1069405" y="1937792"/>
            <a:chExt cx="2150377" cy="1384149"/>
          </a:xfrm>
        </p:grpSpPr>
        <p:sp>
          <p:nvSpPr>
            <p:cNvPr id="31" name="文本框 15"/>
            <p:cNvSpPr txBox="1"/>
            <p:nvPr/>
          </p:nvSpPr>
          <p:spPr>
            <a:xfrm>
              <a:off x="1069405" y="2389378"/>
              <a:ext cx="2150377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1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背景是灰的</a:t>
              </a:r>
              <a:endParaRPr lang="en-US" altLang="zh-TW" sz="1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TW" sz="1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Clickable</a:t>
              </a:r>
            </a:p>
            <a:p>
              <a:pPr algn="ctr">
                <a:lnSpc>
                  <a:spcPct val="130000"/>
                </a:lnSpc>
              </a:pPr>
              <a:r>
                <a:rPr lang="zh-TW" altLang="en-US" sz="1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點擊之後關閉銷售</a:t>
              </a:r>
              <a:r>
                <a:rPr lang="zh-TW" altLang="en-US" sz="1400" b="1" dirty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表</a:t>
              </a:r>
              <a:endParaRPr lang="zh-CN" altLang="en-US" sz="1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2" name="TextBox 76"/>
            <p:cNvSpPr txBox="1"/>
            <p:nvPr/>
          </p:nvSpPr>
          <p:spPr>
            <a:xfrm>
              <a:off x="1120206" y="1937792"/>
              <a:ext cx="204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323C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按下去之後</a:t>
              </a:r>
              <a:endParaRPr lang="zh-CN" altLang="en-US" sz="2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33" name="TextBox 76"/>
          <p:cNvSpPr txBox="1"/>
          <p:nvPr/>
        </p:nvSpPr>
        <p:spPr>
          <a:xfrm>
            <a:off x="308072" y="324607"/>
            <a:ext cx="3157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chemeClr val="bg1"/>
                </a:solidFill>
                <a:cs typeface="+mn-ea"/>
                <a:sym typeface="+mn-lt"/>
              </a:rPr>
              <a:t>Wire Frame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258726" y="957367"/>
            <a:ext cx="2736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Our design roadmap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3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89000" y="1461120"/>
            <a:ext cx="2517728" cy="2302046"/>
          </a:xfrm>
          <a:prstGeom prst="rect">
            <a:avLst/>
          </a:prstGeom>
          <a:solidFill>
            <a:srgbClr val="CAD0D8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8985410B-AC20-403C-9FF5-ED58DBA2C155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t="51991" r="57264" b="11509"/>
          <a:stretch/>
        </p:blipFill>
        <p:spPr>
          <a:xfrm>
            <a:off x="882523" y="3856119"/>
            <a:ext cx="2516400" cy="2304000"/>
          </a:xfrm>
          <a:prstGeom prst="rect">
            <a:avLst/>
          </a:prstGeom>
        </p:spPr>
      </p:pic>
      <p:sp>
        <p:nvSpPr>
          <p:cNvPr id="7" name="直角三角形 6"/>
          <p:cNvSpPr/>
          <p:nvPr/>
        </p:nvSpPr>
        <p:spPr>
          <a:xfrm rot="5400000" flipV="1">
            <a:off x="10972799" y="0"/>
            <a:ext cx="1219199" cy="1219199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0" y="5769204"/>
            <a:ext cx="1088796" cy="1088796"/>
          </a:xfrm>
          <a:prstGeom prst="rtTriangle">
            <a:avLst/>
          </a:prstGeom>
          <a:solidFill>
            <a:srgbClr val="EF5350"/>
          </a:solidFill>
          <a:ln>
            <a:noFill/>
          </a:ln>
          <a:effectLst>
            <a:outerShdw blurRad="190500" dist="1270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5400000" flipV="1">
            <a:off x="11560403" y="1"/>
            <a:ext cx="631596" cy="631596"/>
          </a:xfrm>
          <a:prstGeom prst="rtTriangle">
            <a:avLst/>
          </a:prstGeom>
          <a:solidFill>
            <a:srgbClr val="323C50"/>
          </a:solidFill>
          <a:ln>
            <a:noFill/>
          </a:ln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08072" y="258626"/>
            <a:ext cx="710534" cy="0"/>
          </a:xfrm>
          <a:prstGeom prst="line">
            <a:avLst/>
          </a:prstGeom>
          <a:ln w="57150" cap="rnd">
            <a:solidFill>
              <a:srgbClr val="EF5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Other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51421" y="1461120"/>
            <a:ext cx="2517728" cy="2302046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MH_Other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20211" y="3858073"/>
            <a:ext cx="2517728" cy="2302046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MH_Other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85272" y="3858073"/>
            <a:ext cx="2517728" cy="2302046"/>
          </a:xfrm>
          <a:prstGeom prst="rect">
            <a:avLst/>
          </a:prstGeom>
          <a:solidFill>
            <a:srgbClr val="CAD0D8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9019747" y="4777286"/>
            <a:ext cx="204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查詢後</a:t>
            </a:r>
            <a:endParaRPr lang="zh-CN" altLang="en-US" sz="2400" b="1" dirty="0" smtClean="0">
              <a:solidFill>
                <a:srgbClr val="323C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3815325" y="4777286"/>
            <a:ext cx="194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出勤</a:t>
            </a:r>
            <a:endParaRPr lang="zh-CN" altLang="en-US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6319064" y="2322832"/>
            <a:ext cx="218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查詢之後</a:t>
            </a:r>
            <a:endParaRPr lang="zh-CN" alt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985410B-AC20-403C-9FF5-ED58DBA2C155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4988" r="58542" b="61084"/>
          <a:stretch/>
        </p:blipFill>
        <p:spPr>
          <a:xfrm>
            <a:off x="3516425" y="1446832"/>
            <a:ext cx="2516400" cy="23040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8985410B-AC20-403C-9FF5-ED58DBA2C155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3" t="5829" r="15966" b="60243"/>
          <a:stretch/>
        </p:blipFill>
        <p:spPr>
          <a:xfrm>
            <a:off x="8786600" y="1446832"/>
            <a:ext cx="2516400" cy="23040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8985410B-AC20-403C-9FF5-ED58DBA2C155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6" t="51692" r="12446" b="8175"/>
          <a:stretch/>
        </p:blipFill>
        <p:spPr>
          <a:xfrm>
            <a:off x="6143454" y="3856119"/>
            <a:ext cx="2516400" cy="2304000"/>
          </a:xfrm>
          <a:prstGeom prst="rect">
            <a:avLst/>
          </a:prstGeom>
        </p:spPr>
      </p:pic>
      <p:sp>
        <p:nvSpPr>
          <p:cNvPr id="38" name="TextBox 76"/>
          <p:cNvSpPr txBox="1"/>
          <p:nvPr/>
        </p:nvSpPr>
        <p:spPr>
          <a:xfrm>
            <a:off x="1123475" y="2322831"/>
            <a:ext cx="204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323C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會員管理</a:t>
            </a:r>
            <a:endParaRPr lang="zh-CN" altLang="en-US" sz="2400" b="1" dirty="0" smtClean="0">
              <a:solidFill>
                <a:srgbClr val="323C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308072" y="324607"/>
            <a:ext cx="3157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chemeClr val="bg1"/>
                </a:solidFill>
                <a:cs typeface="+mn-ea"/>
                <a:sym typeface="+mn-lt"/>
              </a:rPr>
              <a:t>Wire Frame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258726" y="957367"/>
            <a:ext cx="2736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Our design roadmap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742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180" y="3808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600" b="1" dirty="0" smtClean="0">
                <a:solidFill>
                  <a:srgbClr val="EF5350"/>
                </a:solidFill>
                <a:cs typeface="Arial" panose="020B0604020202020204" pitchFamily="34" charset="0"/>
              </a:rPr>
              <a:t>Design Layout</a:t>
            </a:r>
            <a:endParaRPr lang="en-US" altLang="zh-TW" sz="3600" b="1" dirty="0">
              <a:solidFill>
                <a:srgbClr val="EF5350"/>
              </a:solidFill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17059B-9982-4E01-93ED-4A40FB335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57" y="1357311"/>
            <a:ext cx="10357881" cy="4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180" y="3808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600" b="1" dirty="0" smtClean="0">
                <a:solidFill>
                  <a:srgbClr val="EF5350"/>
                </a:solidFill>
                <a:cs typeface="Arial" panose="020B0604020202020204" pitchFamily="34" charset="0"/>
              </a:rPr>
              <a:t>Design Layout</a:t>
            </a:r>
            <a:endParaRPr lang="en-US" altLang="zh-TW" sz="3600" b="1" dirty="0">
              <a:solidFill>
                <a:srgbClr val="EF5350"/>
              </a:solidFill>
              <a:cs typeface="Arial" panose="020B0604020202020204" pitchFamily="34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B41399E4-A7C7-4044-885A-F77D6B358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3" y="1234757"/>
            <a:ext cx="7467600" cy="5310294"/>
          </a:xfrm>
        </p:spPr>
      </p:pic>
    </p:spTree>
    <p:extLst>
      <p:ext uri="{BB962C8B-B14F-4D97-AF65-F5344CB8AC3E}">
        <p14:creationId xmlns:p14="http://schemas.microsoft.com/office/powerpoint/2010/main" val="33045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180" y="3808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600" b="1" dirty="0" smtClean="0">
                <a:solidFill>
                  <a:srgbClr val="EF5350"/>
                </a:solidFill>
                <a:cs typeface="Arial" panose="020B0604020202020204" pitchFamily="34" charset="0"/>
              </a:rPr>
              <a:t>Design Layout</a:t>
            </a:r>
            <a:endParaRPr lang="en-US" altLang="zh-TW" sz="3600" b="1" dirty="0">
              <a:solidFill>
                <a:srgbClr val="EF5350"/>
              </a:solidFill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9D045C-5A4F-41EB-B53B-15FE45DD9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0" y="1585915"/>
            <a:ext cx="5764020" cy="40988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BA979D-3A0D-4F47-A77B-CDFEB274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7" y="1585915"/>
            <a:ext cx="5846712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Picture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Pictur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Picture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Picture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Pictur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Picture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901103555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231</Words>
  <Application>Microsoft Office PowerPoint</Application>
  <PresentationFormat>寬螢幕</PresentationFormat>
  <Paragraphs>71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7" baseType="lpstr">
      <vt:lpstr>等线</vt:lpstr>
      <vt:lpstr>微软雅黑</vt:lpstr>
      <vt:lpstr>宋体</vt:lpstr>
      <vt:lpstr>微軟正黑體</vt:lpstr>
      <vt:lpstr>新細明體</vt:lpstr>
      <vt:lpstr>Arial</vt:lpstr>
      <vt:lpstr>Arial Black</vt:lpstr>
      <vt:lpstr>Calibri</vt:lpstr>
      <vt:lpstr>Calibri Light</vt:lpstr>
      <vt:lpstr>Office 主题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66</cp:revision>
  <dcterms:created xsi:type="dcterms:W3CDTF">2017-01-13T03:37:00Z</dcterms:created>
  <dcterms:modified xsi:type="dcterms:W3CDTF">2021-01-03T17:12:43Z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